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8" r:id="rId3"/>
    <p:sldId id="267" r:id="rId4"/>
    <p:sldId id="259" r:id="rId5"/>
    <p:sldId id="260" r:id="rId6"/>
    <p:sldId id="261" r:id="rId7"/>
    <p:sldId id="262" r:id="rId8"/>
    <p:sldId id="288" r:id="rId9"/>
    <p:sldId id="263" r:id="rId10"/>
    <p:sldId id="300" r:id="rId11"/>
    <p:sldId id="289" r:id="rId12"/>
    <p:sldId id="265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85" r:id="rId24"/>
    <p:sldId id="280" r:id="rId25"/>
    <p:sldId id="291" r:id="rId26"/>
    <p:sldId id="282" r:id="rId27"/>
    <p:sldId id="283" r:id="rId28"/>
    <p:sldId id="284" r:id="rId29"/>
    <p:sldId id="269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107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35AE-A872-4D44-B798-C7EDA3F21A31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D87F-BA5E-4855-A510-9773F3230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F953-FD7E-4495-A3D4-DB30A1A91CFE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40C5-9410-4DC9-A7A3-D09927882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97A1-2071-4D71-A825-DDB0EEC73DC9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6017-347D-4A51-A432-603233DF5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A7BD-0941-4CED-AA79-5C66EE8A4DB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4F3A-9F96-45CD-B9E1-6D721090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1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F3E0-9383-4C92-982D-D48A19FD6A5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5CEE-3387-48F9-B566-CDFDC88C8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1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9A93-0A73-433C-89C8-0C457ED970DE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CC4C-552C-48FA-9A5A-E8691B4E6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EFD6-A9E7-4932-AEDE-9C84F9AED967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2314-C36B-4B3A-A247-1EA43B80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1870" y="1579427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3343" y="1579427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5120" y="1579427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489E-94F5-4F62-88BE-2BD3BC88C67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C094-E781-4225-B44D-A99BF5E8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9BD8-9D7E-43A0-8AC5-CC8899242E2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B679-5097-44DF-A898-0808AFB17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10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2234-3FED-4AC2-8E6D-3F78719EA44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A3F0-65C0-451A-BA0B-BC427FCD2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3F5F-9B38-4194-B0CD-5C28A16557AA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724B-7221-425B-B99B-A2500E798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/>
          <a:lstStyle>
            <a:lvl1pPr algn="l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044-3532-442C-AE1B-A48CD2F14449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5C53-CB6F-4C68-952A-17F56AD9C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9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25F9-6E3F-463F-8A0E-3FEDF860606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500F-8E87-4A16-9D9F-F01C15C51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11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8F-DDE9-4D9B-AF9F-0751756E6FA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4391-6983-44B4-82AD-83EE956D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7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9D08-364C-4577-8F2F-EDE579B5E07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F142-972B-4555-BA4D-614F303B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5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6E82-004C-4671-9FA8-45F3D35D9ED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2D15-D89D-4F74-B897-605DFC9B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100" b="1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CB72DC5-25B9-49FA-8914-BB930037250F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8E903BD7-BC25-4494-96C9-1EC520B5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4200" kern="12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umimoji="1" sz="2400" kern="1200">
          <a:solidFill>
            <a:srgbClr val="262626"/>
          </a:solidFill>
          <a:latin typeface="+mn-lt"/>
          <a:ea typeface="Arial" charset="0"/>
          <a:cs typeface="Arial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umimoji="1" sz="2200" kern="1200">
          <a:solidFill>
            <a:srgbClr val="262626"/>
          </a:solidFill>
          <a:latin typeface="+mn-lt"/>
          <a:ea typeface="Arial" charset="0"/>
          <a:cs typeface="Arial" charset="0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umimoji="1" sz="2000" kern="1200">
          <a:solidFill>
            <a:srgbClr val="262626"/>
          </a:solidFill>
          <a:latin typeface="+mn-lt"/>
          <a:ea typeface="Arial" charset="0"/>
          <a:cs typeface="Arial" charset="0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umimoji="1" sz="2000" kern="1200">
          <a:solidFill>
            <a:srgbClr val="262626"/>
          </a:solidFill>
          <a:latin typeface="+mn-lt"/>
          <a:ea typeface="Arial" charset="0"/>
          <a:cs typeface="Arial" charset="0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umimoji="1" sz="2000" kern="1200">
          <a:solidFill>
            <a:srgbClr val="262626"/>
          </a:solidFill>
          <a:latin typeface="+mn-lt"/>
          <a:ea typeface="Arial" charset="0"/>
          <a:cs typeface="Arial" charset="0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hyperlink" Target="mailto:info@himtehno.ru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Изображение 8"/>
          <p:cNvPicPr>
            <a:picLocks noChangeAspect="1"/>
          </p:cNvPicPr>
          <p:nvPr/>
        </p:nvPicPr>
        <p:blipFill>
          <a:blip r:embed="rId3">
            <a:lum bright="70000" contrast="-70000"/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35100"/>
            <a:ext cx="34925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294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Название 1"/>
          <p:cNvSpPr>
            <a:spLocks noGrp="1"/>
          </p:cNvSpPr>
          <p:nvPr>
            <p:ph type="ctrTitle"/>
          </p:nvPr>
        </p:nvSpPr>
        <p:spPr bwMode="auto">
          <a:xfrm>
            <a:off x="2935288" y="800100"/>
            <a:ext cx="5481637" cy="419100"/>
          </a:xfrm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kumimoji="0" lang="ru-RU" sz="1800">
                <a:latin typeface="Corbel" charset="0"/>
                <a:ea typeface="Arial" charset="0"/>
                <a:cs typeface="Arial" charset="0"/>
              </a:rPr>
              <a:t>На передовых позициях нефтепромысловой химии</a:t>
            </a:r>
          </a:p>
        </p:txBody>
      </p:sp>
      <p:graphicFrame>
        <p:nvGraphicFramePr>
          <p:cNvPr id="18435" name="Объект 3"/>
          <p:cNvGraphicFramePr>
            <a:graphicFrameLocks noChangeAspect="1"/>
          </p:cNvGraphicFramePr>
          <p:nvPr/>
        </p:nvGraphicFramePr>
        <p:xfrm>
          <a:off x="469900" y="677863"/>
          <a:ext cx="17938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677863"/>
                        <a:ext cx="1793875" cy="176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87413" y="2586038"/>
            <a:ext cx="7754937" cy="3525837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r>
              <a:rPr kumimoji="0" lang="ru-RU" sz="14400" b="1" dirty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Закрытое акционерное общество</a:t>
            </a: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144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r>
              <a:rPr kumimoji="0" lang="ru-RU" sz="14400" b="1" dirty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НАУЧНО-ПРОИЗВОДСТВЕННЫЙ </a:t>
            </a: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144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r>
              <a:rPr kumimoji="0" lang="ru-RU" sz="14400" b="1" dirty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ЦЕНТР «ХИМТЕХНО</a:t>
            </a:r>
            <a:r>
              <a:rPr kumimoji="0" lang="ru-RU" sz="14400" b="1" dirty="0" smtClean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»</a:t>
            </a: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b="1" dirty="0" smtClean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1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0326" y="2133600"/>
            <a:ext cx="4417924" cy="3992563"/>
          </a:xfrm>
        </p:spPr>
        <p:txBody>
          <a:bodyPr/>
          <a:lstStyle/>
          <a:p>
            <a:r>
              <a:rPr lang="ru-RU" dirty="0" smtClean="0"/>
              <a:t>В 2017 году </a:t>
            </a:r>
            <a:r>
              <a:rPr lang="ru-RU" dirty="0" smtClean="0"/>
              <a:t>в ФИПС зарегистрирован </a:t>
            </a:r>
            <a:r>
              <a:rPr lang="ru-RU" dirty="0" smtClean="0"/>
              <a:t>товарный знак </a:t>
            </a:r>
            <a:r>
              <a:rPr lang="ru-RU" dirty="0" smtClean="0"/>
              <a:t>«ХИМТЕХНО»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2019 года </a:t>
            </a:r>
            <a:r>
              <a:rPr lang="ru-RU" dirty="0" smtClean="0"/>
              <a:t>вся продукция выпускается </a:t>
            </a:r>
            <a:r>
              <a:rPr lang="ru-RU" dirty="0" smtClean="0"/>
              <a:t>под </a:t>
            </a:r>
            <a:r>
              <a:rPr lang="ru-RU" dirty="0" smtClean="0"/>
              <a:t>названием </a:t>
            </a:r>
            <a:r>
              <a:rPr lang="ru-RU" dirty="0" smtClean="0"/>
              <a:t>«ХИМТЕХНО» </a:t>
            </a:r>
            <a:endParaRPr lang="ru-RU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" y="630239"/>
            <a:ext cx="4374489" cy="579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5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375" y="1966586"/>
            <a:ext cx="4634630" cy="4672208"/>
          </a:xfrm>
        </p:spPr>
        <p:txBody>
          <a:bodyPr/>
          <a:lstStyle/>
          <a:p>
            <a:r>
              <a:rPr lang="ru-RU" sz="2200" dirty="0" smtClean="0"/>
              <a:t>ЗАО НПЦ «</a:t>
            </a:r>
            <a:r>
              <a:rPr lang="ru-RU" sz="2200" dirty="0" err="1" smtClean="0"/>
              <a:t>Химтехно</a:t>
            </a:r>
            <a:r>
              <a:rPr lang="ru-RU" sz="2200" dirty="0" smtClean="0"/>
              <a:t>» сертифицировано </a:t>
            </a:r>
            <a:r>
              <a:rPr lang="ru-RU" sz="2200" dirty="0"/>
              <a:t>в системе менеджмента качества </a:t>
            </a:r>
            <a:r>
              <a:rPr lang="en-US" sz="2200" dirty="0"/>
              <a:t>ISO</a:t>
            </a:r>
            <a:r>
              <a:rPr lang="ru-RU" sz="2200" dirty="0"/>
              <a:t> 9001-2011, </a:t>
            </a:r>
            <a:r>
              <a:rPr kumimoji="0" lang="ru-RU" sz="2200" dirty="0" smtClean="0"/>
              <a:t>располагает </a:t>
            </a:r>
            <a:r>
              <a:rPr kumimoji="0" lang="ru-RU" sz="2200" dirty="0"/>
              <a:t>современной научной лабораторией для разработки </a:t>
            </a:r>
            <a:r>
              <a:rPr kumimoji="0" lang="ru-RU" sz="2200" dirty="0" err="1"/>
              <a:t>химреагентов</a:t>
            </a:r>
            <a:r>
              <a:rPr kumimoji="0" lang="ru-RU" sz="2200" dirty="0"/>
              <a:t>, аттестованной в ФБУ «ЦСМ Татарстан» </a:t>
            </a:r>
            <a:endParaRPr kumimoji="0" lang="ru-RU" sz="2200" dirty="0" smtClean="0"/>
          </a:p>
          <a:p>
            <a:r>
              <a:rPr kumimoji="0" lang="ru-RU" sz="2200" dirty="0" smtClean="0"/>
              <a:t>(</a:t>
            </a:r>
            <a:r>
              <a:rPr kumimoji="0" lang="ru-RU" sz="2200" dirty="0"/>
              <a:t>свидетельство о состоянии измерений лаборатории от 24.04.2015 г.)</a:t>
            </a:r>
            <a:endParaRPr lang="ru-RU" sz="2200" dirty="0"/>
          </a:p>
        </p:txBody>
      </p:sp>
      <p:pic>
        <p:nvPicPr>
          <p:cNvPr id="82947" name="Picture 3" descr="C:\Users\lenovo123\AppData\Local\Microsoft\Windows\INetCache\IE\ESJT8VBV\сертификат лаб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732768"/>
            <a:ext cx="3581400" cy="49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25617"/>
              </p:ext>
            </p:extLst>
          </p:nvPr>
        </p:nvGraphicFramePr>
        <p:xfrm>
          <a:off x="284163" y="277031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77031"/>
                        <a:ext cx="14827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68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Содержимое 2"/>
          <p:cNvSpPr>
            <a:spLocks noGrp="1"/>
          </p:cNvSpPr>
          <p:nvPr>
            <p:ph idx="1"/>
          </p:nvPr>
        </p:nvSpPr>
        <p:spPr>
          <a:xfrm>
            <a:off x="964504" y="2133600"/>
            <a:ext cx="7578247" cy="3954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kumimoji="0" lang="ru-RU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err="1" smtClean="0"/>
              <a:t>Вследствии</a:t>
            </a:r>
            <a:r>
              <a:rPr kumimoji="0" lang="ru-RU" sz="2200" dirty="0" smtClean="0"/>
              <a:t> многообразия состава добываемой нефти, нами ведется индивидуальная работа с каждым заказчиком на месторождениях по подбору продуктов, наиболее эффективных для каждого конкретного случая. </a:t>
            </a:r>
            <a:endParaRPr kumimoji="0" lang="en-US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smtClean="0"/>
              <a:t>Специалисты компании выезжают с образцами для испытаний, организуют подбор на месте, участвуют в опытно-промышленных испытаниях и осуществляют дальнейшее техническое сопровождение применяемых продуктов.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2200" b="1" dirty="0" smtClean="0"/>
              <a:t> </a:t>
            </a:r>
            <a:endParaRPr kumimoji="0" lang="ru-RU" sz="22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sz="22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Содержимое 2"/>
          <p:cNvSpPr>
            <a:spLocks noGrp="1"/>
          </p:cNvSpPr>
          <p:nvPr>
            <p:ph idx="1"/>
          </p:nvPr>
        </p:nvSpPr>
        <p:spPr>
          <a:xfrm>
            <a:off x="1562100" y="2133600"/>
            <a:ext cx="7286625" cy="3954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200" b="1" dirty="0" err="1" smtClean="0"/>
              <a:t>Деэмульгатор</a:t>
            </a:r>
            <a:r>
              <a:rPr kumimoji="0" lang="ru-RU" sz="2200" b="1" dirty="0" smtClean="0"/>
              <a:t> </a:t>
            </a:r>
            <a:r>
              <a:rPr kumimoji="0" lang="ru-RU" sz="2200" b="1" dirty="0" err="1" smtClean="0"/>
              <a:t>Химтехно</a:t>
            </a:r>
            <a:r>
              <a:rPr kumimoji="0" lang="ru-RU" sz="2200" b="1" dirty="0" smtClean="0"/>
              <a:t> (марки А,М)</a:t>
            </a:r>
            <a:r>
              <a:rPr kumimoji="0" lang="ru-RU" sz="2200" dirty="0" smtClean="0"/>
              <a:t> - предназначен для разрушения эмульсий высокосернистых </a:t>
            </a:r>
            <a:r>
              <a:rPr kumimoji="0" lang="ru-RU" sz="2200" dirty="0" err="1" smtClean="0"/>
              <a:t>нефтей</a:t>
            </a:r>
            <a:r>
              <a:rPr kumimoji="0" lang="ru-RU" sz="2200" dirty="0" smtClean="0"/>
              <a:t> с большим содержанием смол и парафинов с одновременной защитой нефтепромыслового оборудования от коррозии. Способствует быстрому выделению воды из эмульсий при температурах 5-10</a:t>
            </a:r>
            <a:r>
              <a:rPr kumimoji="0" lang="ru-RU" sz="2200" dirty="0" smtClean="0">
                <a:sym typeface="Symbol" pitchFamily="18" charset="2"/>
              </a:rPr>
              <a:t></a:t>
            </a:r>
            <a:r>
              <a:rPr kumimoji="0" lang="ru-RU" sz="2200" dirty="0" smtClean="0"/>
              <a:t>С и высокой степени обезвоживания нефти при температурах 30-60</a:t>
            </a:r>
            <a:r>
              <a:rPr kumimoji="0" lang="ru-RU" sz="2200" dirty="0" smtClean="0">
                <a:sym typeface="Symbol" pitchFamily="18" charset="2"/>
              </a:rPr>
              <a:t></a:t>
            </a:r>
            <a:r>
              <a:rPr kumimoji="0" lang="ru-RU" sz="2200" dirty="0" smtClean="0"/>
              <a:t>С. 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smtClean="0"/>
              <a:t>Применяется на объектах ОАО АНК «</a:t>
            </a:r>
            <a:r>
              <a:rPr kumimoji="0" lang="ru-RU" sz="2200" dirty="0" err="1" smtClean="0"/>
              <a:t>Башнефть</a:t>
            </a:r>
            <a:r>
              <a:rPr kumimoji="0" lang="ru-RU" sz="2200" dirty="0" smtClean="0"/>
              <a:t>», ОАО «</a:t>
            </a:r>
            <a:r>
              <a:rPr kumimoji="0" lang="ru-RU" sz="2200" dirty="0" err="1" smtClean="0"/>
              <a:t>Русснефть</a:t>
            </a:r>
            <a:r>
              <a:rPr kumimoji="0" lang="ru-RU" sz="2200" dirty="0" smtClean="0"/>
              <a:t>», малые нефтяные компании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sz="22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Содержимое 2"/>
          <p:cNvSpPr>
            <a:spLocks noGrp="1"/>
          </p:cNvSpPr>
          <p:nvPr>
            <p:ph idx="1"/>
          </p:nvPr>
        </p:nvSpPr>
        <p:spPr>
          <a:xfrm>
            <a:off x="1257300" y="2133600"/>
            <a:ext cx="7591425" cy="44831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kumimoji="0" lang="ru-RU" sz="2000" b="1" dirty="0" err="1" smtClean="0"/>
              <a:t>Деэмульгатор</a:t>
            </a:r>
            <a:r>
              <a:rPr kumimoji="0" lang="ru-RU" sz="2000" b="1" dirty="0" smtClean="0"/>
              <a:t> премиум класса Химтехно-118 (марки А,М,Н)</a:t>
            </a:r>
            <a:r>
              <a:rPr kumimoji="0" lang="ru-RU" sz="2000" dirty="0" smtClean="0"/>
              <a:t>, – предназначен для разрушения высоковязких водонефтяных эмульсий с большим содержанием смол и парафинов. Обеспечивает высокую скорость отделения воды при температурах 18-20</a:t>
            </a:r>
            <a:r>
              <a:rPr kumimoji="0" lang="ru-RU" sz="2000" dirty="0" smtClean="0">
                <a:sym typeface="Symbol" pitchFamily="18" charset="2"/>
              </a:rPr>
              <a:t></a:t>
            </a:r>
            <a:r>
              <a:rPr kumimoji="0" lang="ru-RU" sz="2000" dirty="0" smtClean="0"/>
              <a:t>С и значительную глубину обезвоживания нефти при температурах 35-40</a:t>
            </a:r>
            <a:r>
              <a:rPr kumimoji="0" lang="ru-RU" sz="2000" dirty="0" smtClean="0">
                <a:sym typeface="Symbol" pitchFamily="18" charset="2"/>
              </a:rPr>
              <a:t></a:t>
            </a:r>
            <a:r>
              <a:rPr kumimoji="0" lang="ru-RU" sz="2000" dirty="0" smtClean="0"/>
              <a:t>С. Обладает свойствами ингибитора </a:t>
            </a:r>
            <a:r>
              <a:rPr kumimoji="0" lang="ru-RU" sz="2000" dirty="0" err="1" smtClean="0"/>
              <a:t>парафиноотложений</a:t>
            </a:r>
            <a:r>
              <a:rPr kumimoji="0" lang="ru-RU" sz="2000" dirty="0" smtClean="0"/>
              <a:t>, может применяться для переработки </a:t>
            </a:r>
            <a:r>
              <a:rPr kumimoji="0" lang="ru-RU" sz="2000" dirty="0" err="1" smtClean="0"/>
              <a:t>нефтешламов</a:t>
            </a:r>
            <a:r>
              <a:rPr kumimoji="0" lang="ru-RU" sz="2000" dirty="0" smtClean="0"/>
              <a:t> при добавлении их в процесс подготовки нефти.</a:t>
            </a:r>
          </a:p>
          <a:p>
            <a:pPr algn="just" eaLnBrk="1" hangingPunct="1">
              <a:lnSpc>
                <a:spcPct val="90000"/>
              </a:lnSpc>
            </a:pPr>
            <a:r>
              <a:rPr kumimoji="0" lang="ru-RU" sz="2000" dirty="0" smtClean="0"/>
              <a:t>Применяется в АНК «</a:t>
            </a:r>
            <a:r>
              <a:rPr kumimoji="0" lang="ru-RU" sz="2000" dirty="0" err="1" smtClean="0"/>
              <a:t>Башнефть</a:t>
            </a:r>
            <a:r>
              <a:rPr kumimoji="0" lang="ru-RU" sz="2000" dirty="0" smtClean="0"/>
              <a:t>», НК «Роснефть», ПАО «Татнефть», НК «</a:t>
            </a:r>
            <a:r>
              <a:rPr kumimoji="0" lang="ru-RU" sz="2000" dirty="0" err="1" smtClean="0"/>
              <a:t>Русснефть</a:t>
            </a:r>
            <a:r>
              <a:rPr kumimoji="0" lang="ru-RU" sz="2000" dirty="0" smtClean="0"/>
              <a:t>», ЗАО «</a:t>
            </a:r>
            <a:r>
              <a:rPr kumimoji="0" lang="ru-RU" sz="2000" dirty="0" err="1" smtClean="0"/>
              <a:t>Санеко</a:t>
            </a:r>
            <a:r>
              <a:rPr kumimoji="0" lang="ru-RU" sz="2000" dirty="0" smtClean="0"/>
              <a:t>», ПАО «Газпром нефть», НК «ЛУКОЙЛ», АО «РИТЭК», ТОО «</a:t>
            </a:r>
            <a:r>
              <a:rPr kumimoji="0" lang="ru-RU" sz="2000" dirty="0" err="1" smtClean="0"/>
              <a:t>Ен</a:t>
            </a:r>
            <a:r>
              <a:rPr kumimoji="0" lang="ru-RU" sz="2000" dirty="0" smtClean="0"/>
              <a:t> Джин </a:t>
            </a:r>
            <a:r>
              <a:rPr kumimoji="0" lang="ru-RU" sz="2000" dirty="0" err="1" smtClean="0"/>
              <a:t>продакшн</a:t>
            </a:r>
            <a:r>
              <a:rPr kumimoji="0" lang="ru-RU" sz="2000" dirty="0" smtClean="0"/>
              <a:t>» (Казахстан), ОАО «Сургутнефтегаз», в малых нефтяных компаниях и др.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0732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algn="just" eaLnBrk="1" hangingPunct="1"/>
            <a:r>
              <a:rPr kumimoji="0" lang="ru-RU" b="1" dirty="0" err="1" smtClean="0"/>
              <a:t>Деэмульгатор</a:t>
            </a:r>
            <a:r>
              <a:rPr kumimoji="0" lang="ru-RU" b="1" dirty="0" smtClean="0"/>
              <a:t> Химтехно-402 (марки А,М) –</a:t>
            </a:r>
            <a:r>
              <a:rPr kumimoji="0" lang="ru-RU" dirty="0" smtClean="0"/>
              <a:t>водорастворимый </a:t>
            </a:r>
            <a:r>
              <a:rPr kumimoji="0" lang="ru-RU" dirty="0" err="1" smtClean="0"/>
              <a:t>деэмульгатор</a:t>
            </a:r>
            <a:r>
              <a:rPr kumimoji="0" lang="ru-RU" dirty="0" smtClean="0"/>
              <a:t>, предназначен для обезвоживания, обессоливания нефти. Может применяться как на УПН, так и для путевой </a:t>
            </a:r>
            <a:r>
              <a:rPr kumimoji="0" lang="ru-RU" dirty="0" err="1" smtClean="0"/>
              <a:t>деэмульсации</a:t>
            </a:r>
            <a:r>
              <a:rPr kumimoji="0" lang="ru-RU" dirty="0" smtClean="0"/>
              <a:t>. </a:t>
            </a:r>
          </a:p>
          <a:p>
            <a:pPr algn="just" eaLnBrk="1" hangingPunct="1"/>
            <a:r>
              <a:rPr kumimoji="0" lang="ru-RU" dirty="0" smtClean="0"/>
              <a:t>Применяется на объектах АНК «</a:t>
            </a:r>
            <a:r>
              <a:rPr kumimoji="0" lang="ru-RU" dirty="0" err="1" smtClean="0"/>
              <a:t>Башнефть</a:t>
            </a:r>
            <a:r>
              <a:rPr kumimoji="0" lang="ru-RU" dirty="0" smtClean="0"/>
              <a:t>», НК «</a:t>
            </a:r>
            <a:r>
              <a:rPr kumimoji="0" lang="ru-RU" dirty="0" err="1" smtClean="0"/>
              <a:t>Русснефть</a:t>
            </a:r>
            <a:r>
              <a:rPr kumimoji="0" lang="ru-RU" dirty="0" smtClean="0"/>
              <a:t>», НК ЛУКОЙЛ».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1758" name="Содержимое 1"/>
          <p:cNvSpPr>
            <a:spLocks noGrp="1"/>
          </p:cNvSpPr>
          <p:nvPr>
            <p:ph idx="1"/>
          </p:nvPr>
        </p:nvSpPr>
        <p:spPr>
          <a:xfrm>
            <a:off x="800100" y="2133600"/>
            <a:ext cx="8058150" cy="42037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kumimoji="0" lang="ru-RU" b="1" dirty="0" err="1" smtClean="0">
                <a:cs typeface="Arabic Typesetting" pitchFamily="66" charset="-78"/>
              </a:rPr>
              <a:t>Деэмульгатор</a:t>
            </a:r>
            <a:r>
              <a:rPr kumimoji="0" lang="ru-RU" b="1" dirty="0" smtClean="0">
                <a:cs typeface="Arabic Typesetting" pitchFamily="66" charset="-78"/>
              </a:rPr>
              <a:t> Химтехно-505 (марки А,В,С,Д,Е) -</a:t>
            </a:r>
            <a:r>
              <a:rPr kumimoji="0" lang="ru-RU" dirty="0" smtClean="0">
                <a:cs typeface="Arabic Typesetting" pitchFamily="66" charset="-78"/>
              </a:rPr>
              <a:t> предназначен для разрушения </a:t>
            </a:r>
            <a:r>
              <a:rPr kumimoji="0" lang="ru-RU" dirty="0" err="1" smtClean="0">
                <a:cs typeface="Arabic Typesetting" pitchFamily="66" charset="-78"/>
              </a:rPr>
              <a:t>высокостойких</a:t>
            </a:r>
            <a:r>
              <a:rPr kumimoji="0" lang="ru-RU" dirty="0" smtClean="0">
                <a:cs typeface="Arabic Typesetting" pitchFamily="66" charset="-78"/>
              </a:rPr>
              <a:t> водонефтяных эмульсий. Обеспечивает высокую скорость отделения при температурах 18-20</a:t>
            </a:r>
            <a:r>
              <a:rPr kumimoji="0" lang="ru-RU" baseline="30000" dirty="0" smtClean="0">
                <a:cs typeface="Arabic Typesetting" pitchFamily="66" charset="-78"/>
              </a:rPr>
              <a:t>о</a:t>
            </a:r>
            <a:r>
              <a:rPr kumimoji="0" lang="ru-RU" dirty="0" smtClean="0">
                <a:cs typeface="Arabic Typesetting" pitchFamily="66" charset="-78"/>
              </a:rPr>
              <a:t>С и значительную глубину обезвоживания нефти при температурах 35-40</a:t>
            </a:r>
            <a:r>
              <a:rPr kumimoji="0" lang="ru-RU" baseline="30000" dirty="0" smtClean="0">
                <a:cs typeface="Arabic Typesetting" pitchFamily="66" charset="-78"/>
              </a:rPr>
              <a:t>о</a:t>
            </a:r>
            <a:r>
              <a:rPr kumimoji="0" lang="ru-RU" dirty="0" smtClean="0">
                <a:cs typeface="Arabic Typesetting" pitchFamily="66" charset="-78"/>
              </a:rPr>
              <a:t>С. Может применяться в условиях низких температур (5-10</a:t>
            </a:r>
            <a:r>
              <a:rPr kumimoji="0" lang="ru-RU" dirty="0" smtClean="0">
                <a:cs typeface="Arabic Typesetting" pitchFamily="66" charset="-78"/>
                <a:sym typeface="Symbol" pitchFamily="18" charset="2"/>
              </a:rPr>
              <a:t></a:t>
            </a:r>
            <a:r>
              <a:rPr kumimoji="0" lang="ru-RU" dirty="0" smtClean="0">
                <a:cs typeface="Arabic Typesetting" pitchFamily="66" charset="-78"/>
              </a:rPr>
              <a:t>С), обеспечивая быструю скорость отделения воды.</a:t>
            </a:r>
          </a:p>
          <a:p>
            <a:pPr algn="just" eaLnBrk="1" hangingPunct="1">
              <a:lnSpc>
                <a:spcPct val="90000"/>
              </a:lnSpc>
            </a:pPr>
            <a:r>
              <a:rPr kumimoji="0" lang="ru-RU" dirty="0" smtClean="0">
                <a:cs typeface="Arabic Typesetting" pitchFamily="66" charset="-78"/>
              </a:rPr>
              <a:t>	</a:t>
            </a:r>
            <a:r>
              <a:rPr kumimoji="0" lang="ru-RU" sz="2000" dirty="0" smtClean="0">
                <a:latin typeface="Arial" charset="0"/>
              </a:rPr>
              <a:t>Применяется на объектах НК «</a:t>
            </a:r>
            <a:r>
              <a:rPr kumimoji="0" lang="ru-RU" sz="2000" dirty="0" err="1" smtClean="0">
                <a:latin typeface="Arial" charset="0"/>
              </a:rPr>
              <a:t>Русснефть</a:t>
            </a:r>
            <a:r>
              <a:rPr kumimoji="0" lang="ru-RU" sz="2000" dirty="0" smtClean="0">
                <a:latin typeface="Arial" charset="0"/>
              </a:rPr>
              <a:t>», НК «Роснефть», НК «ЛУКОЙЛ», «РИТЭК», АО «</a:t>
            </a:r>
            <a:r>
              <a:rPr kumimoji="0" lang="ru-RU" sz="2000" dirty="0" err="1" smtClean="0">
                <a:latin typeface="Arial" charset="0"/>
              </a:rPr>
              <a:t>Славнефть</a:t>
            </a:r>
            <a:r>
              <a:rPr kumimoji="0" lang="ru-RU" sz="2000" dirty="0" smtClean="0">
                <a:latin typeface="Arial" charset="0"/>
              </a:rPr>
              <a:t>-Мегионнефтегаз», ПАО «Газпром нефть», малые нефтяные компании и др.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Объект 2"/>
          <p:cNvSpPr>
            <a:spLocks noGrp="1"/>
          </p:cNvSpPr>
          <p:nvPr>
            <p:ph idx="1"/>
          </p:nvPr>
        </p:nvSpPr>
        <p:spPr>
          <a:xfrm>
            <a:off x="527050" y="2133600"/>
            <a:ext cx="8331200" cy="39925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kumimoji="0" lang="ru-RU" b="1" dirty="0" smtClean="0">
              <a:cs typeface="Arabic Typesetting" pitchFamily="66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kumimoji="0" lang="ru-RU" b="1" dirty="0" err="1" smtClean="0">
                <a:cs typeface="Arabic Typesetting" pitchFamily="66" charset="-78"/>
              </a:rPr>
              <a:t>Деэмульгатор</a:t>
            </a:r>
            <a:r>
              <a:rPr kumimoji="0" lang="ru-RU" b="1" dirty="0" smtClean="0">
                <a:cs typeface="Arabic Typesetting" pitchFamily="66" charset="-78"/>
              </a:rPr>
              <a:t> Химптехно-527 (марки А,В,С,Д,Е) -</a:t>
            </a:r>
            <a:r>
              <a:rPr kumimoji="0" lang="ru-RU" dirty="0" smtClean="0">
                <a:cs typeface="Arabic Typesetting" pitchFamily="66" charset="-78"/>
              </a:rPr>
              <a:t> новая разработка ЗАО НПЦ «</a:t>
            </a:r>
            <a:r>
              <a:rPr kumimoji="0" lang="ru-RU" dirty="0" err="1" smtClean="0">
                <a:cs typeface="Arabic Typesetting" pitchFamily="66" charset="-78"/>
              </a:rPr>
              <a:t>Химтехно</a:t>
            </a:r>
            <a:r>
              <a:rPr kumimoji="0" lang="ru-RU" dirty="0" smtClean="0">
                <a:cs typeface="Arabic Typesetting" pitchFamily="66" charset="-78"/>
              </a:rPr>
              <a:t>». Предназначен для глубокого обезвоживания нефти, улучшает качество подтоварной воды, не обладает эффектом передозировки. 	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/>
              <a:t>В настоящее проходит лабораторное тестирование на объектах «ННК-</a:t>
            </a:r>
            <a:r>
              <a:rPr lang="ru-RU" sz="2200" dirty="0" err="1" smtClean="0"/>
              <a:t>Печораннефть</a:t>
            </a:r>
            <a:r>
              <a:rPr lang="ru-RU" sz="2200" dirty="0" smtClean="0"/>
              <a:t>»,  ПАО «Татнефть», малых нефтяных компаниях.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</a:t>
            </a:r>
            <a:r>
              <a:rPr kumimoji="0"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kumimoji="0"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kumimoji="0"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ЗАО </a:t>
            </a:r>
            <a: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«НПЦ «</a:t>
            </a:r>
            <a:r>
              <a:rPr kumimoji="0"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endParaRPr lang="ru-RU" sz="2400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84163" y="511175"/>
          <a:ext cx="14827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511175"/>
                        <a:ext cx="1482725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2780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200" b="1" dirty="0" smtClean="0"/>
              <a:t>Ингибитор коррозии</a:t>
            </a:r>
            <a:r>
              <a:rPr kumimoji="0" lang="ru-RU" sz="2200" b="1" dirty="0" smtClean="0">
                <a:latin typeface="Arial" charset="0"/>
              </a:rPr>
              <a:t>-бактерицид</a:t>
            </a:r>
            <a:r>
              <a:rPr kumimoji="0" lang="ru-RU" sz="2200" b="1" dirty="0" smtClean="0"/>
              <a:t> Химтехно-6012</a:t>
            </a:r>
            <a:r>
              <a:rPr kumimoji="0" lang="ru-RU" sz="2200" dirty="0" smtClean="0"/>
              <a:t> – предназначен для защиты от коррозии нефтепромыслового оборудования, эффективен в агрессивных нефтепромысловых  средах, содержащих сероводород, углекислый газ, а также СВБ. Реком-6012 является бактерицидом и защищает нефтепромысловое оборудование от </a:t>
            </a:r>
            <a:r>
              <a:rPr kumimoji="0" lang="ru-RU" sz="2200" dirty="0" err="1" smtClean="0"/>
              <a:t>биокоррозии</a:t>
            </a:r>
            <a:r>
              <a:rPr kumimoji="0" lang="ru-RU" sz="2200" dirty="0" smtClean="0"/>
              <a:t>. При использовании в малых дозировках обладает бактериостатическим эффектом.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smtClean="0"/>
              <a:t>	Прошли лабораторные испытания в ЗАО «САНЕКО», ЗАО «</a:t>
            </a:r>
            <a:r>
              <a:rPr kumimoji="0" lang="ru-RU" sz="2200" dirty="0" err="1" smtClean="0"/>
              <a:t>ИмпульсНефтесервис</a:t>
            </a:r>
            <a:r>
              <a:rPr kumimoji="0" lang="ru-RU" sz="2200" dirty="0" smtClean="0"/>
              <a:t>», рекомендован к ОПИ. Применяется в ЗАО «Кара Алтын», ПАО «РИТЭК-</a:t>
            </a:r>
            <a:r>
              <a:rPr kumimoji="0" lang="ru-RU" sz="2200" dirty="0" err="1" smtClean="0"/>
              <a:t>Уралойл</a:t>
            </a:r>
            <a:r>
              <a:rPr kumimoji="0" lang="ru-RU" sz="2200" dirty="0" smtClean="0"/>
              <a:t>», НК «ЛУКОЙЛ».</a:t>
            </a:r>
          </a:p>
          <a:p>
            <a:pPr eaLnBrk="1" hangingPunct="1">
              <a:lnSpc>
                <a:spcPct val="80000"/>
              </a:lnSpc>
            </a:pPr>
            <a:endParaRPr kumimoji="0" lang="ru-RU" sz="22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3804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kumimoji="0" lang="ru-RU" sz="2000" b="1" dirty="0" smtClean="0"/>
              <a:t>Ингибитор коррозии Химтехно-6017А серии 1-6 – </a:t>
            </a:r>
            <a:r>
              <a:rPr kumimoji="0" lang="ru-RU" sz="2000" dirty="0" smtClean="0"/>
              <a:t>предназначен для защиты от коррозии нефтепромыслового оборудования систем сбора  и транспорта водонефтяной эмульсии, а также систем ППД. Реком-6017 эффективен в агрессивных нефтепромысловых средах, содержащих сероводород, углекислый газ, а также сульфатвосстанавливающие бактерии. Присутствие кислорода не снижает его эффективность.</a:t>
            </a:r>
          </a:p>
          <a:p>
            <a:pPr algn="just" eaLnBrk="1" hangingPunct="1">
              <a:lnSpc>
                <a:spcPct val="90000"/>
              </a:lnSpc>
            </a:pPr>
            <a:r>
              <a:rPr kumimoji="0" lang="ru-RU" sz="2000" dirty="0" smtClean="0"/>
              <a:t> 	Реком-6017А  применяется на промыслах Республики Казахстан</a:t>
            </a:r>
            <a:r>
              <a:rPr kumimoji="0" lang="ru-RU" sz="2000" dirty="0" smtClean="0">
                <a:latin typeface="Arial" charset="0"/>
              </a:rPr>
              <a:t>а, </a:t>
            </a:r>
            <a:r>
              <a:rPr kumimoji="0" lang="ru-RU" sz="2000" dirty="0" smtClean="0"/>
              <a:t>в ООО «ЛУКОЙЛ-Пермь», ТПП «РИТЭК-</a:t>
            </a:r>
            <a:r>
              <a:rPr kumimoji="0" lang="ru-RU" sz="2000" dirty="0" err="1" smtClean="0"/>
              <a:t>Уралойл</a:t>
            </a:r>
            <a:r>
              <a:rPr kumimoji="0" lang="ru-RU" sz="2000" dirty="0" smtClean="0"/>
              <a:t>»; ПАО «Татнефть», АО «</a:t>
            </a:r>
            <a:r>
              <a:rPr kumimoji="0" lang="ru-RU" sz="2000" dirty="0" err="1" smtClean="0"/>
              <a:t>Татойлгаз</a:t>
            </a:r>
            <a:r>
              <a:rPr kumimoji="0" lang="ru-RU" sz="2000" dirty="0" smtClean="0"/>
              <a:t>».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/>
              <a:t> </a:t>
            </a:r>
          </a:p>
          <a:p>
            <a:pPr eaLnBrk="1" hangingPunct="1">
              <a:lnSpc>
                <a:spcPct val="90000"/>
              </a:lnSpc>
            </a:pPr>
            <a:endParaRPr kumimoji="0"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Изображение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4925" y="1762125"/>
            <a:ext cx="6059488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Содержимое 2"/>
          <p:cNvSpPr>
            <a:spLocks noGrp="1"/>
          </p:cNvSpPr>
          <p:nvPr>
            <p:ph idx="1"/>
          </p:nvPr>
        </p:nvSpPr>
        <p:spPr>
          <a:xfrm>
            <a:off x="820397" y="2133600"/>
            <a:ext cx="8037854" cy="39925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kumimoji="0" lang="ru-RU" dirty="0"/>
              <a:t>ЗАО «НПЦ «ХИМТЕХНО» БЫЛО СОЗДАНО В </a:t>
            </a:r>
            <a:r>
              <a:rPr kumimoji="0" lang="ru-RU" dirty="0" smtClean="0"/>
              <a:t>1998 году. </a:t>
            </a:r>
          </a:p>
          <a:p>
            <a:pPr marL="0" indent="0" algn="just" eaLnBrk="1" hangingPunct="1">
              <a:buNone/>
            </a:pPr>
            <a:r>
              <a:rPr kumimoji="0" lang="ru-RU" dirty="0" smtClean="0"/>
              <a:t>КОМПАНИЯ СОЗДАВАЛАСЬ С ПРИВЛЕЧЕНИЕМ СПЕЦИАЛИСТОВ ИМЕЮЩИХ БОГАТЫЙ ОПЫТ РАБОТЫ В ОТРАСЛЕВЫХ (ОАО «НИИНЕФТЕПРОМХИМ»; ОАО «ВНИИУС») И АКАДЕМИЧЕСКИХ ИНСТИТУТАХ, А ТАКЖЕ СПЕЦИАЛИСТОВ РАБОТАВШИХ НА ПРЕДПРИЯТИЯХ НЕФТЕХИМИЧЕСКОГО КОМПЛЕКСА РЕСПУБЛИКИ ТАТАРСТАН</a:t>
            </a:r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4828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200" b="1" dirty="0" smtClean="0">
                <a:latin typeface="Arial" charset="0"/>
              </a:rPr>
              <a:t>Реагент комплексного действия-</a:t>
            </a:r>
            <a:r>
              <a:rPr kumimoji="0" lang="ru-RU" sz="2200" b="1" dirty="0" err="1" smtClean="0">
                <a:latin typeface="Arial" charset="0"/>
              </a:rPr>
              <a:t>удалитель</a:t>
            </a:r>
            <a:r>
              <a:rPr kumimoji="0" lang="ru-RU" sz="2200" b="1" dirty="0" smtClean="0">
                <a:latin typeface="Arial" charset="0"/>
              </a:rPr>
              <a:t> АСПО Химтехно-7125 серии 1-6</a:t>
            </a:r>
            <a:r>
              <a:rPr kumimoji="0" lang="ru-RU" sz="2200" dirty="0" smtClean="0"/>
              <a:t> –</a:t>
            </a:r>
            <a:r>
              <a:rPr kumimoji="0" lang="ru-RU" sz="2200" dirty="0" smtClean="0">
                <a:latin typeface="Arial" charset="0"/>
              </a:rPr>
              <a:t> применяется в качестве ингибитора и </a:t>
            </a:r>
            <a:r>
              <a:rPr kumimoji="0" lang="ru-RU" sz="2200" dirty="0" err="1" smtClean="0">
                <a:latin typeface="Arial" charset="0"/>
              </a:rPr>
              <a:t>удалителя</a:t>
            </a:r>
            <a:r>
              <a:rPr kumimoji="0" lang="ru-RU" sz="2200" dirty="0" smtClean="0">
                <a:latin typeface="Arial" charset="0"/>
              </a:rPr>
              <a:t> АСПО. Предназначен для очистки от АСПО нефтепромыслового оборудования и трубопроводов. Входящие в состав реагента алифатические и ароматические растворители позволяют эффективно удалять АСПО, увеличивая тем самым МРП и производительность скважин.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smtClean="0"/>
              <a:t>	</a:t>
            </a:r>
            <a:r>
              <a:rPr kumimoji="0" lang="ru-RU" sz="2200" dirty="0" smtClean="0">
                <a:latin typeface="Arial" charset="0"/>
              </a:rPr>
              <a:t>Применяется в ОАО «</a:t>
            </a:r>
            <a:r>
              <a:rPr kumimoji="0" lang="ru-RU" sz="2200" dirty="0" err="1" smtClean="0">
                <a:latin typeface="Arial" charset="0"/>
              </a:rPr>
              <a:t>Дружбанефть</a:t>
            </a:r>
            <a:r>
              <a:rPr kumimoji="0" lang="ru-RU" sz="2200" dirty="0" smtClean="0">
                <a:latin typeface="Arial" charset="0"/>
              </a:rPr>
              <a:t>», ООО «</a:t>
            </a:r>
            <a:r>
              <a:rPr kumimoji="0" lang="ru-RU" sz="2200" dirty="0" err="1" smtClean="0">
                <a:latin typeface="Arial" charset="0"/>
              </a:rPr>
              <a:t>Дальпромсинтез</a:t>
            </a:r>
            <a:r>
              <a:rPr kumimoji="0" lang="ru-RU" sz="2200" dirty="0" smtClean="0">
                <a:latin typeface="Arial" charset="0"/>
              </a:rPr>
              <a:t>», ЗАО «Кара Алтын», АО «ХИТ-Р», прошел ОПИ и рекомендован к применению в ПАО «Татнефть».</a:t>
            </a:r>
            <a:endParaRPr kumimoji="0" lang="ru-RU" sz="2200" dirty="0" smtClean="0"/>
          </a:p>
          <a:p>
            <a:pPr eaLnBrk="1" hangingPunct="1">
              <a:lnSpc>
                <a:spcPct val="80000"/>
              </a:lnSpc>
            </a:pPr>
            <a:endParaRPr kumimoji="0" lang="ru-RU" sz="22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5853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eaLnBrk="1" hangingPunct="1"/>
            <a:r>
              <a:rPr kumimoji="0" lang="ru-RU" b="1" dirty="0" smtClean="0"/>
              <a:t>Реагент для улучшения реологических свойств нефти Химтехно-205 – </a:t>
            </a:r>
            <a:r>
              <a:rPr kumimoji="0" lang="ru-RU" dirty="0" smtClean="0"/>
              <a:t>предназначен для снижения вязкости и температуры застывания </a:t>
            </a:r>
            <a:r>
              <a:rPr kumimoji="0" lang="ru-RU" dirty="0" err="1" smtClean="0"/>
              <a:t>парафинистых</a:t>
            </a:r>
            <a:r>
              <a:rPr kumimoji="0" lang="ru-RU" dirty="0" smtClean="0"/>
              <a:t> </a:t>
            </a:r>
            <a:r>
              <a:rPr kumimoji="0" lang="ru-RU" dirty="0" err="1" smtClean="0"/>
              <a:t>нефтей</a:t>
            </a:r>
            <a:r>
              <a:rPr kumimoji="0" lang="ru-RU" dirty="0" smtClean="0"/>
              <a:t>, улучшает их текучесть при низких температурах и предотвращает отложения АСПО.</a:t>
            </a:r>
          </a:p>
          <a:p>
            <a:pPr eaLnBrk="1" hangingPunct="1"/>
            <a:r>
              <a:rPr kumimoji="0" lang="ru-RU" dirty="0" smtClean="0"/>
              <a:t>	</a:t>
            </a:r>
            <a:r>
              <a:rPr kumimoji="0" lang="ru-RU" sz="2000" dirty="0" smtClean="0"/>
              <a:t>Прошел лабораторные испытания и рекомендован к ОПИ в ЗАО «САНЕКО»</a:t>
            </a:r>
            <a:r>
              <a:rPr kumimoji="0" lang="ru-RU" sz="2000" dirty="0" smtClean="0">
                <a:latin typeface="Arial" charset="0"/>
              </a:rPr>
              <a:t>, ООО «НГК «Горный»</a:t>
            </a:r>
          </a:p>
          <a:p>
            <a:pPr eaLnBrk="1" hangingPunct="1">
              <a:buFont typeface="Wingdings" pitchFamily="2" charset="2"/>
              <a:buNone/>
            </a:pPr>
            <a:endParaRPr kumimoji="0" lang="ru-RU" dirty="0" smtClean="0"/>
          </a:p>
          <a:p>
            <a:pPr eaLnBrk="1" hangingPunct="1"/>
            <a:endParaRPr kumimoji="0"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6876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sz="2200" b="1" dirty="0" smtClean="0"/>
              <a:t>Нейтрализатор сероводорода и меркаптанов – бактерицид Химтехно-102</a:t>
            </a:r>
            <a:r>
              <a:rPr kumimoji="0" lang="ru-RU" sz="2200" dirty="0" smtClean="0"/>
              <a:t> </a:t>
            </a:r>
            <a:r>
              <a:rPr kumimoji="0" lang="ru-RU" sz="2200" b="1" dirty="0" smtClean="0"/>
              <a:t>(марки А,В,С,Д,Е) </a:t>
            </a:r>
            <a:r>
              <a:rPr kumimoji="0" lang="ru-RU" sz="2200" dirty="0" smtClean="0"/>
              <a:t>– эффективно снижает содержание сероводорода, метил-, </a:t>
            </a:r>
            <a:r>
              <a:rPr kumimoji="0" lang="ru-RU" sz="2200" dirty="0" err="1" smtClean="0"/>
              <a:t>этилмеркаптанов</a:t>
            </a:r>
            <a:r>
              <a:rPr kumimoji="0" lang="ru-RU" sz="2200" dirty="0" smtClean="0"/>
              <a:t> при различных температурах обработки нефти. Реком-102 не оказывает влияние на </a:t>
            </a:r>
            <a:r>
              <a:rPr kumimoji="0" lang="ru-RU" sz="2200" dirty="0" err="1" smtClean="0"/>
              <a:t>обводнённость</a:t>
            </a:r>
            <a:r>
              <a:rPr kumimoji="0" lang="ru-RU" sz="2200" dirty="0" smtClean="0"/>
              <a:t> нефти, содержание хлористых солей и механических примесей. 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sz="2200" dirty="0" smtClean="0"/>
              <a:t>Применяется на объектах ПАО АНК «</a:t>
            </a:r>
            <a:r>
              <a:rPr kumimoji="0" lang="ru-RU" sz="2200" dirty="0" err="1" smtClean="0"/>
              <a:t>Башнефть</a:t>
            </a:r>
            <a:r>
              <a:rPr kumimoji="0" lang="ru-RU" sz="2200" dirty="0" smtClean="0"/>
              <a:t>», </a:t>
            </a:r>
            <a:r>
              <a:rPr kumimoji="0" lang="ru-RU" sz="2000" dirty="0" smtClean="0"/>
              <a:t>АО </a:t>
            </a:r>
            <a:r>
              <a:rPr kumimoji="0" lang="ru-RU" sz="2000" dirty="0" smtClean="0">
                <a:latin typeface="Arial" charset="0"/>
              </a:rPr>
              <a:t>«</a:t>
            </a:r>
            <a:r>
              <a:rPr kumimoji="0" lang="ru-RU" sz="2000" dirty="0" err="1" smtClean="0"/>
              <a:t>Татнефтепром-Зюзеевнефть</a:t>
            </a:r>
            <a:r>
              <a:rPr kumimoji="0" lang="ru-RU" sz="2200" dirty="0" smtClean="0"/>
              <a:t>», АО «СМП-</a:t>
            </a:r>
            <a:r>
              <a:rPr kumimoji="0" lang="ru-RU" sz="2200" dirty="0" err="1" smtClean="0"/>
              <a:t>Нефтегаз</a:t>
            </a:r>
            <a:r>
              <a:rPr kumimoji="0" lang="ru-RU" sz="2200" dirty="0" smtClean="0"/>
              <a:t>», ОАО «ХИТ-Р», ЗАО «</a:t>
            </a:r>
            <a:r>
              <a:rPr kumimoji="0" lang="ru-RU" sz="2200" dirty="0" err="1" smtClean="0"/>
              <a:t>Импульснефтесервис</a:t>
            </a:r>
            <a:r>
              <a:rPr kumimoji="0" lang="ru-RU" sz="2200" dirty="0" smtClean="0"/>
              <a:t>», АО НК «</a:t>
            </a:r>
            <a:r>
              <a:rPr kumimoji="0" lang="ru-RU" sz="2200" dirty="0" err="1" smtClean="0"/>
              <a:t>Русснефть</a:t>
            </a:r>
            <a:r>
              <a:rPr kumimoji="0" lang="ru-RU" sz="2200" dirty="0" smtClean="0"/>
              <a:t>»</a:t>
            </a:r>
          </a:p>
          <a:p>
            <a:pPr eaLnBrk="1" hangingPunct="1">
              <a:lnSpc>
                <a:spcPct val="80000"/>
              </a:lnSpc>
            </a:pPr>
            <a:endParaRPr kumimoji="0" lang="ru-RU" sz="2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163" y="290513"/>
            <a:ext cx="8574087" cy="1308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smtClean="0"/>
              <a:t/>
            </a:r>
            <a:br>
              <a:rPr lang="ru-RU" sz="3800" smtClean="0"/>
            </a:br>
            <a:r>
              <a:rPr lang="ru-RU" sz="2400" smtClean="0"/>
              <a:t>Продукция </a:t>
            </a:r>
            <a:br>
              <a:rPr lang="ru-RU" sz="2400" smtClean="0"/>
            </a:br>
            <a:r>
              <a:rPr lang="ru-RU" sz="2400" smtClean="0"/>
              <a:t>ЗАО «НПЦ «Химтехно»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78857" name="Объект 2"/>
          <p:cNvSpPr>
            <a:spLocks noGrp="1"/>
          </p:cNvSpPr>
          <p:nvPr>
            <p:ph idx="1"/>
          </p:nvPr>
        </p:nvSpPr>
        <p:spPr>
          <a:xfrm>
            <a:off x="650875" y="1843088"/>
            <a:ext cx="8207375" cy="47080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/>
              <a:t>Ингибитор </a:t>
            </a:r>
            <a:r>
              <a:rPr lang="ru-RU" sz="1800" b="1" dirty="0" err="1" smtClean="0"/>
              <a:t>солеотложений</a:t>
            </a:r>
            <a:r>
              <a:rPr lang="ru-RU" sz="1800" b="1" dirty="0" smtClean="0"/>
              <a:t> Химтехно-5102 - </a:t>
            </a:r>
            <a:r>
              <a:rPr lang="ru-RU" sz="1800" dirty="0" smtClean="0"/>
              <a:t>предназначен для предотвращения образования отложений карбоната  кальция, сульфата бария, соединений железа в скважинном и наземном оборудовании при добыче и подготовке нефти. </a:t>
            </a:r>
          </a:p>
          <a:p>
            <a:r>
              <a:rPr lang="ru-RU" sz="1800" dirty="0" smtClean="0"/>
              <a:t>	Реагент характеризуется высокой эффективностью по предотвращению солеобразования при дозировках 10-50 г/м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 попутно-добываемой воды и при этом обладает низкой коррозионной активностью, что предотвращает коррозионный износ дозирующего, скважинного и теплообменного оборудования. Реагент не оказывает отрицательного влияния на процесс подготовки нефти и нефтепродуктов, обладает низкими вязкостными характеристиками при минусовых температурах.</a:t>
            </a:r>
          </a:p>
          <a:p>
            <a:r>
              <a:rPr lang="ru-RU" sz="1800" dirty="0" smtClean="0"/>
              <a:t>         Применяется в ТПП «РИТЭК-</a:t>
            </a:r>
            <a:r>
              <a:rPr lang="ru-RU" sz="1800" dirty="0" err="1" smtClean="0"/>
              <a:t>Уралойл</a:t>
            </a:r>
            <a:r>
              <a:rPr lang="ru-RU" sz="1800" dirty="0" smtClean="0"/>
              <a:t>», успешно прошел опытно-промышленные испытания в АО «</a:t>
            </a:r>
            <a:r>
              <a:rPr lang="ru-RU" sz="1800" dirty="0" err="1" smtClean="0"/>
              <a:t>Ванкорнефть</a:t>
            </a:r>
            <a:r>
              <a:rPr lang="ru-RU" sz="1800" dirty="0" smtClean="0"/>
              <a:t>» и рекомендован к промышленному применению.</a:t>
            </a:r>
          </a:p>
          <a:p>
            <a:endParaRPr lang="ru-RU" dirty="0" smtClean="0"/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422275" y="387350"/>
          <a:ext cx="14827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0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387350"/>
                        <a:ext cx="1482725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73741" name="Содержимое 1"/>
          <p:cNvSpPr>
            <a:spLocks noGrp="1"/>
          </p:cNvSpPr>
          <p:nvPr>
            <p:ph idx="4294967295"/>
          </p:nvPr>
        </p:nvSpPr>
        <p:spPr>
          <a:xfrm>
            <a:off x="635000" y="1778000"/>
            <a:ext cx="822325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Композиция Химтехно-9100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Композиция в различных модификациях предназначена для повышения производительности </a:t>
            </a:r>
            <a:r>
              <a:rPr lang="ru-RU" sz="2000" dirty="0" err="1" smtClean="0"/>
              <a:t>низкопродуктивных</a:t>
            </a:r>
            <a:r>
              <a:rPr lang="ru-RU" sz="2000" dirty="0" smtClean="0"/>
              <a:t> добывающих и нагнетательных скважин, эксплуатирующих карбонатные коллектора.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 зависимости от состава продукции скважин возможно применение только кислотной композиции или в сочетании с эмульсиями обратного типа.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u="sng" dirty="0" smtClean="0"/>
              <a:t>Эффект от применения достигается: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u="sng" dirty="0" smtClean="0"/>
              <a:t>увеличением радиуса активного дренирования пласта в результате частичного растворения скелета породы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u="sng" dirty="0" smtClean="0"/>
              <a:t>очисткой поровых каналов от отложений АСПО, механических загрязнений и глинистых частиц.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74765" name="Прямоугольник 2"/>
          <p:cNvSpPr>
            <a:spLocks noChangeArrowheads="1"/>
          </p:cNvSpPr>
          <p:nvPr/>
        </p:nvSpPr>
        <p:spPr bwMode="auto">
          <a:xfrm>
            <a:off x="239713" y="2133600"/>
            <a:ext cx="84978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en-US" sz="2800" dirty="0" err="1" smtClean="0">
                <a:latin typeface="Arial" pitchFamily="34" charset="0"/>
                <a:cs typeface="Arial" pitchFamily="34" charset="0"/>
              </a:rPr>
              <a:t>Исходя</a:t>
            </a:r>
            <a:r>
              <a:rPr kumimoji="0"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из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поставленнои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̆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задачи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ЗАО НПЦ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"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Химтехно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"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предлагает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 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решения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основанные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на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оптимально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подобранных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химических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 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продуктах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обеспечивающих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максимальный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эффект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от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их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00524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89466"/>
              </p:ext>
            </p:extLst>
          </p:nvPr>
        </p:nvGraphicFramePr>
        <p:xfrm>
          <a:off x="190336" y="414515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1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36" y="414515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38517"/>
              </p:ext>
            </p:extLst>
          </p:nvPr>
        </p:nvGraphicFramePr>
        <p:xfrm>
          <a:off x="490118" y="2044288"/>
          <a:ext cx="7556363" cy="4665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001"/>
                <a:gridCol w="935533"/>
                <a:gridCol w="935533"/>
                <a:gridCol w="1007613"/>
                <a:gridCol w="1007613"/>
                <a:gridCol w="1007106"/>
                <a:gridCol w="830964"/>
              </a:tblGrid>
              <a:tr h="3629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Реагенты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эффективности процессов нефтедобычи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срока службы технологического оборудования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</a:t>
                      </a:r>
                      <a:r>
                        <a:rPr lang="ru-RU" sz="1000" dirty="0" err="1">
                          <a:effectLst/>
                        </a:rPr>
                        <a:t>нефтеотдачи</a:t>
                      </a:r>
                      <a:r>
                        <a:rPr lang="ru-RU" sz="1000" dirty="0">
                          <a:effectLst/>
                        </a:rPr>
                        <a:t> пластов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846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Добыча нефти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Сбор и подготовка нефти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Энергосбереже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ние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Защита от коррозии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Защита от неорганических отложений и </a:t>
                      </a:r>
                      <a:r>
                        <a:rPr lang="ru-RU" sz="900" b="1" dirty="0" err="1">
                          <a:effectLst/>
                        </a:rPr>
                        <a:t>микробиологичес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кого воздействия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Воздействие на ПЗП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60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Деэмульгаторы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Химтехно-758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Химтехно-118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Химтехно-402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Химтехно-505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Химтехно-527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Химтехно-402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Поглотители сероводорода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меркаптанов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Химтехно-101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Химтехно-101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Ингибиторы и </a:t>
                      </a:r>
                      <a:r>
                        <a:rPr lang="ru-RU" sz="800" dirty="0" err="1">
                          <a:effectLst/>
                        </a:rPr>
                        <a:t>удалители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солеотложений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Химтехно-5102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Химтехно-5102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Химтехно-5102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Ингибиторы коррозии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Химтехно-6012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Химтехно-6017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Химтехно-6012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Химтехно-6017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Бактерициды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Химтехно-6012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Химтехно-6017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Химтехно-6012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Химтехно-6017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Ингибиторы и </a:t>
                      </a:r>
                      <a:r>
                        <a:rPr lang="ru-RU" sz="800" dirty="0" err="1">
                          <a:effectLst/>
                        </a:rPr>
                        <a:t>удалители</a:t>
                      </a:r>
                      <a:r>
                        <a:rPr lang="ru-RU" sz="800" dirty="0">
                          <a:effectLst/>
                        </a:rPr>
                        <a:t> АСПО и </a:t>
                      </a:r>
                      <a:r>
                        <a:rPr lang="ru-RU" sz="800" dirty="0" err="1">
                          <a:effectLst/>
                        </a:rPr>
                        <a:t>гидратоотложений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противотурбулентные</a:t>
                      </a:r>
                      <a:r>
                        <a:rPr lang="ru-RU" sz="800" dirty="0">
                          <a:effectLst/>
                        </a:rPr>
                        <a:t> присадки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Химтехно-7125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Химтехно-7125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Химтехно-205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Химтехно-205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Композиции ПНП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Химтехно-9100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2133600"/>
            <a:ext cx="84328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dirty="0">
                <a:latin typeface="+mn-lt"/>
                <a:cs typeface="+mn-cs"/>
              </a:rPr>
              <a:t>Складывающиеся в последние годы тенденции рынка нефтепромысловой химии к комплексному сервисному подходу химизации процессов нефтедобычи позволяют решить нефтедобывающему предприятию целый ряд задач: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kumimoji="0" lang="en-US" dirty="0">
                <a:latin typeface="+mn-lt"/>
                <a:cs typeface="+mn-cs"/>
              </a:rPr>
              <a:t>- </a:t>
            </a:r>
            <a:r>
              <a:rPr kumimoji="0" lang="ru-RU" dirty="0">
                <a:latin typeface="+mn-lt"/>
                <a:cs typeface="+mn-cs"/>
              </a:rPr>
              <a:t>применение реагентов комплексного действия;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kumimoji="0" lang="en-US" dirty="0">
                <a:latin typeface="+mn-lt"/>
                <a:cs typeface="+mn-cs"/>
              </a:rPr>
              <a:t>- </a:t>
            </a:r>
            <a:r>
              <a:rPr kumimoji="0" lang="ru-RU" dirty="0">
                <a:latin typeface="+mn-lt"/>
                <a:cs typeface="+mn-cs"/>
              </a:rPr>
              <a:t>усиление ответственности (в том числе и финансовой) Подрядчика за выполняемые работы;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kumimoji="0" lang="en-US" dirty="0">
                <a:latin typeface="+mn-lt"/>
                <a:cs typeface="+mn-cs"/>
              </a:rPr>
              <a:t>- </a:t>
            </a:r>
            <a:r>
              <a:rPr kumimoji="0" lang="ru-RU" dirty="0">
                <a:latin typeface="+mn-lt"/>
                <a:cs typeface="+mn-cs"/>
              </a:rPr>
              <a:t>гарантированная совместимость реагентов, используемых для различных направлений (</a:t>
            </a:r>
            <a:r>
              <a:rPr kumimoji="0" lang="ru-RU" dirty="0" err="1">
                <a:latin typeface="+mn-lt"/>
                <a:cs typeface="+mn-cs"/>
              </a:rPr>
              <a:t>деэмульгаторы</a:t>
            </a:r>
            <a:r>
              <a:rPr kumimoji="0" lang="ru-RU" dirty="0">
                <a:latin typeface="+mn-lt"/>
                <a:cs typeface="+mn-cs"/>
              </a:rPr>
              <a:t>, ингибиторы коррозии, </a:t>
            </a:r>
            <a:r>
              <a:rPr kumimoji="0" lang="ru-RU" dirty="0" err="1">
                <a:latin typeface="+mn-lt"/>
                <a:cs typeface="+mn-cs"/>
              </a:rPr>
              <a:t>удалители</a:t>
            </a:r>
            <a:r>
              <a:rPr kumimoji="0" lang="ru-RU" dirty="0">
                <a:latin typeface="+mn-lt"/>
                <a:cs typeface="+mn-cs"/>
              </a:rPr>
              <a:t> АСПО и т.д.);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kumimoji="0" lang="ru-RU" dirty="0">
                <a:latin typeface="+mn-lt"/>
                <a:cs typeface="+mn-cs"/>
              </a:rPr>
              <a:t>- оптимизация объёмов использования реагентов (подрядчик заинтересован минимизировать объёмы используемых реагентов) и затрат Общества при использовании химических реагентов;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kumimoji="0" lang="en-US" dirty="0">
                <a:latin typeface="+mn-lt"/>
                <a:cs typeface="+mn-cs"/>
              </a:rPr>
              <a:t>- </a:t>
            </a:r>
            <a:r>
              <a:rPr kumimoji="0" lang="ru-RU" dirty="0">
                <a:latin typeface="+mn-lt"/>
                <a:cs typeface="+mn-cs"/>
              </a:rPr>
              <a:t>поиск более эффективных реагентов и технологий для борьбы со скважинными осложнениями;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kumimoji="0" lang="en-US" dirty="0">
                <a:latin typeface="+mn-lt"/>
                <a:cs typeface="+mn-cs"/>
              </a:rPr>
              <a:t>-</a:t>
            </a:r>
            <a:r>
              <a:rPr kumimoji="0" lang="ru-RU" dirty="0">
                <a:latin typeface="+mn-lt"/>
                <a:cs typeface="+mn-cs"/>
              </a:rPr>
              <a:t>более качественный мониторинг, включающий оценку всех показателей работы, на которые влияют химические реагенты.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9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77837" name="Прямоугольник 1"/>
          <p:cNvSpPr>
            <a:spLocks noChangeArrowheads="1"/>
          </p:cNvSpPr>
          <p:nvPr/>
        </p:nvSpPr>
        <p:spPr bwMode="auto">
          <a:xfrm>
            <a:off x="254000" y="2336800"/>
            <a:ext cx="86868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sz="2000" b="1"/>
              <a:t>Составляющие</a:t>
            </a:r>
            <a:r>
              <a:rPr kumimoji="0" lang="ru-RU" sz="2000" b="1"/>
              <a:t> пилотного</a:t>
            </a:r>
            <a:r>
              <a:rPr kumimoji="0" lang="en-US" sz="2000" b="1"/>
              <a:t> </a:t>
            </a:r>
            <a:r>
              <a:rPr kumimoji="0" lang="ru-RU" sz="2000" b="1"/>
              <a:t>проекта по комплексной химизации добывающих месторождений</a:t>
            </a:r>
            <a:r>
              <a:rPr kumimoji="0" lang="en-US" sz="2000" b="1"/>
              <a:t>.</a:t>
            </a:r>
            <a:endParaRPr kumimoji="0" lang="ru-RU" sz="2000" b="1"/>
          </a:p>
          <a:p>
            <a:endParaRPr kumimoji="0" lang="ru-RU"/>
          </a:p>
          <a:p>
            <a:r>
              <a:rPr kumimoji="0" lang="en-US">
                <a:latin typeface="Wingdings" pitchFamily="2" charset="2"/>
              </a:rPr>
              <a:t>q  </a:t>
            </a:r>
            <a:r>
              <a:rPr kumimoji="0" lang="en-US"/>
              <a:t>Постоянное присутствие </a:t>
            </a:r>
            <a:r>
              <a:rPr kumimoji="0" lang="ru-RU"/>
              <a:t>представителя ЗАО НПЦ «Химтехно» </a:t>
            </a:r>
            <a:r>
              <a:rPr kumimoji="0" lang="en-US"/>
              <a:t>на объектах заказчика </a:t>
            </a:r>
            <a:endParaRPr kumimoji="0" lang="ru-RU"/>
          </a:p>
          <a:p>
            <a:r>
              <a:rPr kumimoji="0" lang="en-US">
                <a:latin typeface="Wingdings" pitchFamily="2" charset="2"/>
              </a:rPr>
              <a:t>q  </a:t>
            </a:r>
            <a:r>
              <a:rPr kumimoji="0" lang="en-US"/>
              <a:t>Мониторинг систем добычи, сбора, подготовки и  транспорта продукции скважин и анализ для его оптимизации. Выдача рекомендаций Заказчику.</a:t>
            </a:r>
            <a:endParaRPr kumimoji="0" lang="ru-RU"/>
          </a:p>
          <a:p>
            <a:r>
              <a:rPr kumimoji="0" lang="en-US">
                <a:latin typeface="Wingdings" pitchFamily="2" charset="2"/>
              </a:rPr>
              <a:t>q  </a:t>
            </a:r>
            <a:r>
              <a:rPr kumimoji="0" lang="en-US"/>
              <a:t>Разработка химических решений для процессов добычи, сбора, подготовки и транспорта нефти.  </a:t>
            </a:r>
            <a:endParaRPr kumimoji="0" lang="ru-RU"/>
          </a:p>
          <a:p>
            <a:r>
              <a:rPr kumimoji="0" lang="en-US">
                <a:latin typeface="Wingdings" pitchFamily="2" charset="2"/>
              </a:rPr>
              <a:t>q  </a:t>
            </a:r>
            <a:r>
              <a:rPr kumimoji="0" lang="en-US"/>
              <a:t>Сервисное сопровождение химических решений и технологий </a:t>
            </a:r>
            <a:endParaRPr kumimoji="0" lang="ru-RU"/>
          </a:p>
          <a:p>
            <a:r>
              <a:rPr kumimoji="0" lang="en-US">
                <a:latin typeface="Wingdings" pitchFamily="2" charset="2"/>
              </a:rPr>
              <a:t>q  </a:t>
            </a:r>
            <a:r>
              <a:rPr kumimoji="0" lang="en-US"/>
              <a:t>Отчет перед заказчиком по выполнению графика химизации процессов добычи, подготовки и транспортировки нефти </a:t>
            </a:r>
            <a:endParaRPr kumimoji="0" lang="ru-RU"/>
          </a:p>
          <a:p>
            <a:r>
              <a:rPr kumimoji="0" lang="en-US">
                <a:latin typeface="Wingdings" pitchFamily="2" charset="2"/>
              </a:rPr>
              <a:t>q  </a:t>
            </a:r>
            <a:r>
              <a:rPr kumimoji="0" lang="en-US"/>
              <a:t>Полная ответственность за конечный результат при сервисном сопровождении химических решений и технологий </a:t>
            </a:r>
            <a:endParaRPr kumimoji="0" lang="ru-RU"/>
          </a:p>
          <a:p>
            <a:r>
              <a:rPr kumimoji="0"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Изображение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450975" y="1920875"/>
            <a:ext cx="72326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Содержимое 1"/>
          <p:cNvSpPr>
            <a:spLocks noGrp="1"/>
          </p:cNvSpPr>
          <p:nvPr>
            <p:ph idx="1"/>
          </p:nvPr>
        </p:nvSpPr>
        <p:spPr>
          <a:xfrm>
            <a:off x="1781175" y="2171700"/>
            <a:ext cx="7077075" cy="39925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b="1" dirty="0" smtClean="0"/>
              <a:t>Закрытое акционерное общество</a:t>
            </a:r>
            <a:endParaRPr kumimoji="0" lang="ru-RU" sz="19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b="1" dirty="0" smtClean="0"/>
              <a:t>НАУЧНО-ПРОИЗВОДСТВЕННЫЙ ЦЕНТР «ХИМТЕХНО»</a:t>
            </a:r>
            <a:endParaRPr kumimoji="0" lang="ru-RU" sz="19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ИНН/КПП 1660033533/166001001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Юридический адрес: 420045, г. Казань, Н. Ершова, 29А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Почтовый адрес: 420045, г. Казань, ул. Н. Ершова, д. 35 А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Для корреспонденции: 420029, г. Казань, а/я 35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Тел/факс: (843) 299-70-27, тел: (843) 299-72-71, 299-72-81,299-70-28, 273-36-01, 273-61-32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Е-</a:t>
            </a:r>
            <a:r>
              <a:rPr kumimoji="0" lang="en-US" sz="1900" dirty="0" smtClean="0"/>
              <a:t>mail</a:t>
            </a:r>
            <a:r>
              <a:rPr kumimoji="0" lang="ru-RU" sz="1900" dirty="0" smtClean="0"/>
              <a:t>: </a:t>
            </a:r>
            <a:r>
              <a:rPr kumimoji="0" lang="en-US" sz="1900" u="sng" dirty="0" smtClean="0">
                <a:hlinkClick r:id="rId6"/>
              </a:rPr>
              <a:t>info</a:t>
            </a:r>
            <a:r>
              <a:rPr kumimoji="0" lang="ru-RU" sz="1900" u="sng" dirty="0" smtClean="0">
                <a:hlinkClick r:id="rId6"/>
              </a:rPr>
              <a:t>@</a:t>
            </a:r>
            <a:r>
              <a:rPr kumimoji="0" lang="en-US" sz="1900" u="sng" dirty="0" err="1" smtClean="0">
                <a:hlinkClick r:id="rId6"/>
              </a:rPr>
              <a:t>himtehno</a:t>
            </a:r>
            <a:r>
              <a:rPr kumimoji="0" lang="ru-RU" sz="1900" u="sng" dirty="0" smtClean="0">
                <a:hlinkClick r:id="rId6"/>
              </a:rPr>
              <a:t>.</a:t>
            </a:r>
            <a:r>
              <a:rPr kumimoji="0" lang="en-US" sz="1900" u="sng" dirty="0" err="1" smtClean="0">
                <a:hlinkClick r:id="rId6"/>
              </a:rPr>
              <a:t>ru</a:t>
            </a:r>
            <a:r>
              <a:rPr kumimoji="0" lang="ru-RU" sz="1900" dirty="0" smtClean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kumimoji="0"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Изображение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525598" y="2133601"/>
            <a:ext cx="5362835" cy="4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Содержимое 2"/>
          <p:cNvSpPr>
            <a:spLocks noGrp="1"/>
          </p:cNvSpPr>
          <p:nvPr>
            <p:ph idx="1"/>
          </p:nvPr>
        </p:nvSpPr>
        <p:spPr>
          <a:xfrm>
            <a:off x="2229632" y="2605414"/>
            <a:ext cx="6546068" cy="30563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kumimoji="0" lang="ru-RU" dirty="0" smtClean="0"/>
              <a:t>ИЗНАЧАЛЬНО ЗАДАЧЕЙ ПРЕДПРИЯТИЯ БЫЛА РАЗРАБОТКА РЕАГЕНТОВ ДЛЯ ДОБЫЧИ И ПОДГОТОВКИ ВЫСОКОВЯЗКИХ,  СЕРНИСТЫХ НЕФТЕЙ ТАТАРСТАНА И УРАЛО-ПОВОЛЖСКОГО РЕГИОНА  </a:t>
            </a: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9" name="Object 2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Object 22"/>
          <p:cNvGraphicFramePr>
            <a:graphicFrameLocks noChangeAspect="1"/>
          </p:cNvGraphicFramePr>
          <p:nvPr/>
        </p:nvGraphicFramePr>
        <p:xfrm>
          <a:off x="1573213" y="2014538"/>
          <a:ext cx="7331075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Документ" r:id="rId5" imgW="10286621" imgH="6514860" progId="">
                  <p:embed/>
                </p:oleObj>
              </mc:Choice>
              <mc:Fallback>
                <p:oleObj name="Документ" r:id="rId5" imgW="10286621" imgH="65148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2014538"/>
                        <a:ext cx="7331075" cy="464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Содержимое 2"/>
          <p:cNvSpPr>
            <a:spLocks noGrp="1"/>
          </p:cNvSpPr>
          <p:nvPr>
            <p:ph idx="1"/>
          </p:nvPr>
        </p:nvSpPr>
        <p:spPr>
          <a:xfrm>
            <a:off x="2857500" y="679450"/>
            <a:ext cx="5794375" cy="1144588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kumimoji="0" lang="ru-RU" smtClean="0">
                <a:solidFill>
                  <a:schemeClr val="bg1"/>
                </a:solidFill>
              </a:rPr>
              <a:t>СТРУКТУРА ЗАО «НПЦ «ХИМТЕХНО»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Содержимое 2"/>
          <p:cNvSpPr>
            <a:spLocks noGrp="1"/>
          </p:cNvSpPr>
          <p:nvPr>
            <p:ph idx="1"/>
          </p:nvPr>
        </p:nvSpPr>
        <p:spPr>
          <a:xfrm>
            <a:off x="2663825" y="2133600"/>
            <a:ext cx="6184900" cy="39544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В НАСТОЯЩЕЕ ВРЕМЯ В ШТАТЕ ЗАО «НПЦ «ХИМТЕХНО» РАБОТАЮТ 34 СОТРУДНИКА, ИЗ НИХ 22 ЯВЛЯЮТСЯ НАУЧНО-ТЕХНИЧЕСКИМ ПЕРСОНАЛОМ.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В ШТАТЕ ПРЕДПРИЯТИЯ </a:t>
            </a:r>
            <a:r>
              <a:rPr kumimoji="0" lang="ru-RU" sz="2000" dirty="0" smtClean="0">
                <a:solidFill>
                  <a:schemeClr val="tx1"/>
                </a:solidFill>
              </a:rPr>
              <a:t>2 </a:t>
            </a:r>
            <a:r>
              <a:rPr kumimoji="0" lang="ru-RU" sz="2000" dirty="0" smtClean="0">
                <a:solidFill>
                  <a:schemeClr val="tx1"/>
                </a:solidFill>
              </a:rPr>
              <a:t>ДОКТОРА НАУК, 5 КАНДИДАТОВ НАУК, 2 АСПИРАНТА.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СРЕДНИЙ ВОЗРАСТ ПЕРСОНАЛА 37 ЛЕТ: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ОТ 20 ДО 30 ЛЕТ-10 ЧЕЛ.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ОТ 30 ДО 40 ЛЕТ – 11 ЧЕЛ.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ОТ 40 ЛЕТ И ВЫШЕ - 13 ЧЕЛ.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alphaModFix amt="27000"/>
          </a:blip>
          <a:stretch>
            <a:fillRect/>
          </a:stretch>
        </p:blipFill>
        <p:spPr>
          <a:xfrm>
            <a:off x="168615" y="1722706"/>
            <a:ext cx="8680306" cy="479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Содержимое 2"/>
          <p:cNvSpPr>
            <a:spLocks noGrp="1"/>
          </p:cNvSpPr>
          <p:nvPr>
            <p:ph idx="1"/>
          </p:nvPr>
        </p:nvSpPr>
        <p:spPr>
          <a:xfrm>
            <a:off x="2401888" y="2133600"/>
            <a:ext cx="6446837" cy="39544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200" dirty="0" smtClean="0"/>
              <a:t>ЗАО «НПЦ «</a:t>
            </a:r>
            <a:r>
              <a:rPr kumimoji="0" lang="ru-RU" sz="2200" dirty="0" err="1" smtClean="0"/>
              <a:t>Химтехно</a:t>
            </a:r>
            <a:r>
              <a:rPr kumimoji="0" lang="ru-RU" sz="2200" dirty="0" smtClean="0"/>
              <a:t>» с 1998 года занимается разработкой и внедрением </a:t>
            </a:r>
            <a:r>
              <a:rPr kumimoji="0" lang="ru-RU" sz="2200" dirty="0" err="1" smtClean="0"/>
              <a:t>деэмульгаторов</a:t>
            </a:r>
            <a:r>
              <a:rPr kumimoji="0" lang="ru-RU" sz="2200" dirty="0" smtClean="0"/>
              <a:t>, ингибиторов коррозии, бактерицидов, </a:t>
            </a:r>
            <a:r>
              <a:rPr kumimoji="0" lang="ru-RU" sz="2200" dirty="0" err="1" smtClean="0"/>
              <a:t>удалителей</a:t>
            </a:r>
            <a:r>
              <a:rPr kumimoji="0" lang="ru-RU" sz="2200" dirty="0" smtClean="0"/>
              <a:t> АСПО, поглотителей сероводорода и кислотных композиций для обработки ПЗП марок «ХИМТЕХНО».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200" dirty="0" smtClean="0"/>
              <a:t>Продукция, разработанная нашей компанией в рамках инновационных проектов, направленных на использование конкурентных преимуществ наукоемких производств, широко применяется на объектах многих нефтедобывающих компаний РФ и Ближнего Зарубежья.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kumimoji="0" lang="ru-RU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31788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Содержимое 2"/>
          <p:cNvSpPr>
            <a:spLocks noGrp="1"/>
          </p:cNvSpPr>
          <p:nvPr>
            <p:ph idx="1"/>
          </p:nvPr>
        </p:nvSpPr>
        <p:spPr>
          <a:xfrm>
            <a:off x="2401888" y="1841326"/>
            <a:ext cx="6065837" cy="4470574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b="1" dirty="0" smtClean="0"/>
              <a:t>ОСНОВНЫЕ ПОТРЕБИТЕЛИ ПРОДУКЦИИ</a:t>
            </a:r>
          </a:p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b="1" dirty="0" smtClean="0"/>
              <a:t> ЗАО «НПЦ «ХИМТЕХНО»: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«Роснефть»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«Татнефть»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«НК Лукойл»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АО «</a:t>
            </a:r>
            <a:r>
              <a:rPr kumimoji="0" lang="ru-RU" sz="1700" dirty="0" err="1" smtClean="0"/>
              <a:t>Русснефть</a:t>
            </a:r>
            <a:r>
              <a:rPr kumimoji="0" lang="ru-RU" sz="1700" dirty="0" smtClean="0"/>
              <a:t>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АО «НК Альянс»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«Газпром Нефть»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</a:t>
            </a:r>
            <a:r>
              <a:rPr kumimoji="0" lang="ru-RU" sz="1700" dirty="0" err="1" smtClean="0"/>
              <a:t>АНК«Башнефть</a:t>
            </a:r>
            <a:r>
              <a:rPr kumimoji="0" lang="ru-RU" sz="1700" dirty="0" smtClean="0"/>
              <a:t>» 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и др.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 </a:t>
            </a:r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kumimoji="0" lang="ru-RU" sz="600" dirty="0" smtClean="0"/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kumimoji="0" lang="ru-RU" sz="600" dirty="0" smtClean="0">
              <a:solidFill>
                <a:schemeClr val="tx1"/>
              </a:solidFill>
            </a:endParaRPr>
          </a:p>
        </p:txBody>
      </p:sp>
      <p:pic>
        <p:nvPicPr>
          <p:cNvPr id="25612" name="Изображение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788" y="2159000"/>
            <a:ext cx="207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Изображение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8" y="3559175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Изображение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8" y="5194300"/>
            <a:ext cx="177641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Изображение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1538" y="3640138"/>
            <a:ext cx="1739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Изображение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3276600"/>
            <a:ext cx="774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Изображение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43700" y="4803775"/>
            <a:ext cx="1308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Изображение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99200" y="5803900"/>
            <a:ext cx="1905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Изображение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81538" y="4486275"/>
            <a:ext cx="1447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27043"/>
              </p:ext>
            </p:extLst>
          </p:nvPr>
        </p:nvGraphicFramePr>
        <p:xfrm>
          <a:off x="355579" y="427342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79" y="427342"/>
                        <a:ext cx="14827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96219" y="2268830"/>
            <a:ext cx="4622104" cy="3992563"/>
          </a:xfrm>
        </p:spPr>
        <p:txBody>
          <a:bodyPr/>
          <a:lstStyle/>
          <a:p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/>
              <a:t>2014 году ЗАО «НПЦ «</a:t>
            </a:r>
            <a:r>
              <a:rPr lang="ru-RU" sz="2200" dirty="0" err="1"/>
              <a:t>Химтехно</a:t>
            </a:r>
            <a:r>
              <a:rPr lang="ru-RU" sz="2200" dirty="0"/>
              <a:t>» было признано надежным партнером группы компаний  ОАО «Татнефть» в номинации «Услуги для обеспечения производственного процесса». </a:t>
            </a:r>
          </a:p>
          <a:p>
            <a:endParaRPr lang="ru-RU" dirty="0"/>
          </a:p>
        </p:txBody>
      </p:sp>
      <p:pic>
        <p:nvPicPr>
          <p:cNvPr id="10" name="Picture 2" descr="C:\Users\lenovo123\AppData\Local\Microsoft\Windows\INetCache\IE\YAOQULKT\сертифик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" y="1714444"/>
            <a:ext cx="3320509" cy="45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3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Изображение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68313" y="1316038"/>
            <a:ext cx="78232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Содержимое 2"/>
          <p:cNvSpPr>
            <a:spLocks noGrp="1"/>
          </p:cNvSpPr>
          <p:nvPr>
            <p:ph idx="1"/>
          </p:nvPr>
        </p:nvSpPr>
        <p:spPr>
          <a:xfrm>
            <a:off x="2401888" y="2133600"/>
            <a:ext cx="6446837" cy="3954463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kumimoji="0" lang="ru-RU" smtClean="0"/>
              <a:t>Ежегодно ЗАО «НПЦ «Химтехно» выпускает более 5 тысяч тонн различных химических реагентов. Применяя индивидуально подобранные реагенты и технологии к конкретным условиям и объектам нефтедобычи, мы достигаем оптимального комплексного решения технологических, в том числе нестандартных, задач при минимальных экономических затратах.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kumimoji="0"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ктр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Спектр.thmx</Template>
  <TotalTime>914</TotalTime>
  <Words>1480</Words>
  <Application>Microsoft Office PowerPoint</Application>
  <PresentationFormat>Экран 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Спектр</vt:lpstr>
      <vt:lpstr>Документ</vt:lpstr>
      <vt:lpstr>На передовых позициях нефтепромысловой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Продукция  ЗАО «НПЦ «Химтехно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Продукция  ЗАО «НПЦ «Химтехно»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НИИнефтепромхим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передовых позициях нефтепромысловой химии</dc:title>
  <dc:creator>Олег Викторович Угрюмов</dc:creator>
  <cp:lastModifiedBy>User23</cp:lastModifiedBy>
  <cp:revision>80</cp:revision>
  <cp:lastPrinted>2019-12-05T08:18:39Z</cp:lastPrinted>
  <dcterms:created xsi:type="dcterms:W3CDTF">2011-11-08T22:27:01Z</dcterms:created>
  <dcterms:modified xsi:type="dcterms:W3CDTF">2019-12-05T11:13:01Z</dcterms:modified>
</cp:coreProperties>
</file>